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可畫騰雲手書-繁" charset="1" panose="020B0500000000000000"/>
      <p:regular r:id="rId15"/>
    </p:embeddedFont>
    <p:embeddedFont>
      <p:font typeface="Canva Sans" charset="1" panose="020B0503030501040103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7.jpeg" Type="http://schemas.openxmlformats.org/officeDocument/2006/relationships/image"/><Relationship Id="rId5" Target="../media/image8.jpeg" Type="http://schemas.openxmlformats.org/officeDocument/2006/relationships/image"/><Relationship Id="rId6" Target="../media/image9.jpeg" Type="http://schemas.openxmlformats.org/officeDocument/2006/relationships/image"/><Relationship Id="rId7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6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37524">
            <a:off x="-3960060" y="8061021"/>
            <a:ext cx="16230600" cy="3550444"/>
          </a:xfrm>
          <a:custGeom>
            <a:avLst/>
            <a:gdLst/>
            <a:ahLst/>
            <a:cxnLst/>
            <a:rect r="r" b="b" t="t" l="l"/>
            <a:pathLst>
              <a:path h="3550444" w="16230600">
                <a:moveTo>
                  <a:pt x="0" y="0"/>
                </a:moveTo>
                <a:lnTo>
                  <a:pt x="16230600" y="0"/>
                </a:lnTo>
                <a:lnTo>
                  <a:pt x="16230600" y="3550444"/>
                </a:lnTo>
                <a:lnTo>
                  <a:pt x="0" y="3550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51452" y="7629259"/>
            <a:ext cx="20486134" cy="10217459"/>
          </a:xfrm>
          <a:custGeom>
            <a:avLst/>
            <a:gdLst/>
            <a:ahLst/>
            <a:cxnLst/>
            <a:rect r="r" b="b" t="t" l="l"/>
            <a:pathLst>
              <a:path h="10217459" w="20486134">
                <a:moveTo>
                  <a:pt x="0" y="0"/>
                </a:moveTo>
                <a:lnTo>
                  <a:pt x="20486134" y="0"/>
                </a:lnTo>
                <a:lnTo>
                  <a:pt x="20486134" y="10217459"/>
                </a:lnTo>
                <a:lnTo>
                  <a:pt x="0" y="102174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-424486" y="-3964783"/>
            <a:ext cx="12594247" cy="6281381"/>
          </a:xfrm>
          <a:custGeom>
            <a:avLst/>
            <a:gdLst/>
            <a:ahLst/>
            <a:cxnLst/>
            <a:rect r="r" b="b" t="t" l="l"/>
            <a:pathLst>
              <a:path h="6281381" w="12594247">
                <a:moveTo>
                  <a:pt x="0" y="0"/>
                </a:moveTo>
                <a:lnTo>
                  <a:pt x="12594247" y="0"/>
                </a:lnTo>
                <a:lnTo>
                  <a:pt x="12594247" y="6281381"/>
                </a:lnTo>
                <a:lnTo>
                  <a:pt x="0" y="62813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558212" y="1935598"/>
            <a:ext cx="13171577" cy="3425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0"/>
              </a:lnSpc>
            </a:pPr>
            <a:r>
              <a:rPr lang="en-US" sz="20000">
                <a:solidFill>
                  <a:srgbClr val="9D785C"/>
                </a:solidFill>
                <a:latin typeface="可畫騰雲手書-繁"/>
                <a:ea typeface="可畫騰雲手書-繁"/>
                <a:cs typeface="可畫騰雲手書-繁"/>
                <a:sym typeface="可畫騰雲手書-繁"/>
              </a:rPr>
              <a:t>RPG卡牌對戰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279210" y="5568241"/>
            <a:ext cx="8165689" cy="174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9D785C"/>
                </a:solidFill>
                <a:latin typeface="Canva Sans"/>
                <a:ea typeface="Canva Sans"/>
                <a:cs typeface="Canva Sans"/>
                <a:sym typeface="Canva Sans"/>
              </a:rPr>
              <a:t>資工四A 411150977 吳承浚</a:t>
            </a:r>
          </a:p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9D785C"/>
                </a:solidFill>
                <a:latin typeface="Canva Sans"/>
                <a:ea typeface="Canva Sans"/>
                <a:cs typeface="Canva Sans"/>
                <a:sym typeface="Canva Sans"/>
              </a:rPr>
              <a:t>資工四A 411147762 蘇政之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-437524">
            <a:off x="5491335" y="-1324465"/>
            <a:ext cx="16230600" cy="3550444"/>
          </a:xfrm>
          <a:custGeom>
            <a:avLst/>
            <a:gdLst/>
            <a:ahLst/>
            <a:cxnLst/>
            <a:rect r="r" b="b" t="t" l="l"/>
            <a:pathLst>
              <a:path h="3550444" w="16230600">
                <a:moveTo>
                  <a:pt x="0" y="0"/>
                </a:moveTo>
                <a:lnTo>
                  <a:pt x="16230600" y="0"/>
                </a:lnTo>
                <a:lnTo>
                  <a:pt x="16230600" y="3550444"/>
                </a:lnTo>
                <a:lnTo>
                  <a:pt x="0" y="3550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6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204160" y="2562225"/>
            <a:ext cx="7879679" cy="2581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0"/>
              </a:lnSpc>
            </a:pPr>
            <a:r>
              <a:rPr lang="en-US" sz="15000">
                <a:solidFill>
                  <a:srgbClr val="9D785C"/>
                </a:solidFill>
                <a:latin typeface="可畫騰雲手書-繁"/>
                <a:ea typeface="可畫騰雲手書-繁"/>
                <a:cs typeface="可畫騰雲手書-繁"/>
                <a:sym typeface="可畫騰雲手書-繁"/>
              </a:rPr>
              <a:t>動機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10800000">
            <a:off x="-424486" y="-3964783"/>
            <a:ext cx="12594247" cy="6281381"/>
          </a:xfrm>
          <a:custGeom>
            <a:avLst/>
            <a:gdLst/>
            <a:ahLst/>
            <a:cxnLst/>
            <a:rect r="r" b="b" t="t" l="l"/>
            <a:pathLst>
              <a:path h="6281381" w="12594247">
                <a:moveTo>
                  <a:pt x="0" y="0"/>
                </a:moveTo>
                <a:lnTo>
                  <a:pt x="12594247" y="0"/>
                </a:lnTo>
                <a:lnTo>
                  <a:pt x="12594247" y="6281381"/>
                </a:lnTo>
                <a:lnTo>
                  <a:pt x="0" y="62813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437524">
            <a:off x="5491335" y="-1324465"/>
            <a:ext cx="16230600" cy="3550444"/>
          </a:xfrm>
          <a:custGeom>
            <a:avLst/>
            <a:gdLst/>
            <a:ahLst/>
            <a:cxnLst/>
            <a:rect r="r" b="b" t="t" l="l"/>
            <a:pathLst>
              <a:path h="3550444" w="16230600">
                <a:moveTo>
                  <a:pt x="0" y="0"/>
                </a:moveTo>
                <a:lnTo>
                  <a:pt x="16230600" y="0"/>
                </a:lnTo>
                <a:lnTo>
                  <a:pt x="16230600" y="3550444"/>
                </a:lnTo>
                <a:lnTo>
                  <a:pt x="0" y="3550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452444" y="7373282"/>
            <a:ext cx="3445471" cy="5827436"/>
          </a:xfrm>
          <a:custGeom>
            <a:avLst/>
            <a:gdLst/>
            <a:ahLst/>
            <a:cxnLst/>
            <a:rect r="r" b="b" t="t" l="l"/>
            <a:pathLst>
              <a:path h="5827436" w="3445471">
                <a:moveTo>
                  <a:pt x="0" y="0"/>
                </a:moveTo>
                <a:lnTo>
                  <a:pt x="3445471" y="0"/>
                </a:lnTo>
                <a:lnTo>
                  <a:pt x="3445471" y="5827436"/>
                </a:lnTo>
                <a:lnTo>
                  <a:pt x="0" y="58274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028368" y="5086350"/>
            <a:ext cx="14231263" cy="306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9D785C"/>
                </a:solidFill>
                <a:latin typeface="Canva Sans"/>
                <a:ea typeface="Canva Sans"/>
                <a:cs typeface="Canva Sans"/>
                <a:sym typeface="Canva Sans"/>
              </a:rPr>
              <a:t>隨著時間的發展，遊戲的發展逐漸退化。毫無變化的遊戲玩法、互相抄襲的美術外觀、虛假不實的遊戲廣告、貪得無厭的商業行為等大量弊病出現，導致遊戲的環境欠佳。隨著AI的出現，開發遊戲的方式有極大的變化，作者們想要藉此機會，以嶄新的方式創造懷舊味十足的古今風格融合的Unity 2D卡牌遊戲。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6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520127" y="-92749"/>
            <a:ext cx="9247745" cy="2581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0"/>
              </a:lnSpc>
            </a:pPr>
            <a:r>
              <a:rPr lang="en-US" sz="15000">
                <a:solidFill>
                  <a:srgbClr val="9D785C"/>
                </a:solidFill>
                <a:latin typeface="可畫騰雲手書-繁"/>
                <a:ea typeface="可畫騰雲手書-繁"/>
                <a:cs typeface="可畫騰雲手書-繁"/>
                <a:sym typeface="可畫騰雲手書-繁"/>
              </a:rPr>
              <a:t>專案目標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437524">
            <a:off x="-3960060" y="8061021"/>
            <a:ext cx="16230600" cy="3550444"/>
          </a:xfrm>
          <a:custGeom>
            <a:avLst/>
            <a:gdLst/>
            <a:ahLst/>
            <a:cxnLst/>
            <a:rect r="r" b="b" t="t" l="l"/>
            <a:pathLst>
              <a:path h="3550444" w="16230600">
                <a:moveTo>
                  <a:pt x="0" y="0"/>
                </a:moveTo>
                <a:lnTo>
                  <a:pt x="16230600" y="0"/>
                </a:lnTo>
                <a:lnTo>
                  <a:pt x="16230600" y="3550444"/>
                </a:lnTo>
                <a:lnTo>
                  <a:pt x="0" y="3550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45020" y="8558201"/>
            <a:ext cx="20486134" cy="10217459"/>
          </a:xfrm>
          <a:custGeom>
            <a:avLst/>
            <a:gdLst/>
            <a:ahLst/>
            <a:cxnLst/>
            <a:rect r="r" b="b" t="t" l="l"/>
            <a:pathLst>
              <a:path h="10217459" w="20486134">
                <a:moveTo>
                  <a:pt x="0" y="0"/>
                </a:moveTo>
                <a:lnTo>
                  <a:pt x="20486134" y="0"/>
                </a:lnTo>
                <a:lnTo>
                  <a:pt x="20486134" y="10217459"/>
                </a:lnTo>
                <a:lnTo>
                  <a:pt x="0" y="102174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112002" y="2488526"/>
            <a:ext cx="12063996" cy="1119999"/>
            <a:chOff x="0" y="0"/>
            <a:chExt cx="4081455" cy="37891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81456" cy="378915"/>
            </a:xfrm>
            <a:custGeom>
              <a:avLst/>
              <a:gdLst/>
              <a:ahLst/>
              <a:cxnLst/>
              <a:rect r="r" b="b" t="t" l="l"/>
              <a:pathLst>
                <a:path h="378915" w="4081456">
                  <a:moveTo>
                    <a:pt x="32729" y="0"/>
                  </a:moveTo>
                  <a:lnTo>
                    <a:pt x="4048727" y="0"/>
                  </a:lnTo>
                  <a:cubicBezTo>
                    <a:pt x="4066803" y="0"/>
                    <a:pt x="4081456" y="14653"/>
                    <a:pt x="4081456" y="32729"/>
                  </a:cubicBezTo>
                  <a:lnTo>
                    <a:pt x="4081456" y="346186"/>
                  </a:lnTo>
                  <a:cubicBezTo>
                    <a:pt x="4081456" y="364262"/>
                    <a:pt x="4066803" y="378915"/>
                    <a:pt x="4048727" y="378915"/>
                  </a:cubicBezTo>
                  <a:lnTo>
                    <a:pt x="32729" y="378915"/>
                  </a:lnTo>
                  <a:cubicBezTo>
                    <a:pt x="14653" y="378915"/>
                    <a:pt x="0" y="364262"/>
                    <a:pt x="0" y="346186"/>
                  </a:cubicBezTo>
                  <a:lnTo>
                    <a:pt x="0" y="32729"/>
                  </a:lnTo>
                  <a:cubicBezTo>
                    <a:pt x="0" y="14653"/>
                    <a:pt x="14653" y="0"/>
                    <a:pt x="3272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9D785C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4081455" cy="4360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532824" y="2780432"/>
            <a:ext cx="11222352" cy="58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3D3027"/>
                </a:solidFill>
                <a:latin typeface="Canva Sans"/>
                <a:ea typeface="Canva Sans"/>
                <a:cs typeface="Canva Sans"/>
                <a:sym typeface="Canva Sans"/>
              </a:rPr>
              <a:t>1.製作Unity 6000.2.8f1  2D 8-bit卡牌對戰遊戲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3112002" y="4053275"/>
            <a:ext cx="12063996" cy="1119999"/>
            <a:chOff x="0" y="0"/>
            <a:chExt cx="4081455" cy="37891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81456" cy="378915"/>
            </a:xfrm>
            <a:custGeom>
              <a:avLst/>
              <a:gdLst/>
              <a:ahLst/>
              <a:cxnLst/>
              <a:rect r="r" b="b" t="t" l="l"/>
              <a:pathLst>
                <a:path h="378915" w="4081456">
                  <a:moveTo>
                    <a:pt x="32729" y="0"/>
                  </a:moveTo>
                  <a:lnTo>
                    <a:pt x="4048727" y="0"/>
                  </a:lnTo>
                  <a:cubicBezTo>
                    <a:pt x="4066803" y="0"/>
                    <a:pt x="4081456" y="14653"/>
                    <a:pt x="4081456" y="32729"/>
                  </a:cubicBezTo>
                  <a:lnTo>
                    <a:pt x="4081456" y="346186"/>
                  </a:lnTo>
                  <a:cubicBezTo>
                    <a:pt x="4081456" y="364262"/>
                    <a:pt x="4066803" y="378915"/>
                    <a:pt x="4048727" y="378915"/>
                  </a:cubicBezTo>
                  <a:lnTo>
                    <a:pt x="32729" y="378915"/>
                  </a:lnTo>
                  <a:cubicBezTo>
                    <a:pt x="14653" y="378915"/>
                    <a:pt x="0" y="364262"/>
                    <a:pt x="0" y="346186"/>
                  </a:cubicBezTo>
                  <a:lnTo>
                    <a:pt x="0" y="32729"/>
                  </a:lnTo>
                  <a:cubicBezTo>
                    <a:pt x="0" y="14653"/>
                    <a:pt x="14653" y="0"/>
                    <a:pt x="3272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9D785C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4081455" cy="4360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3532824" y="4291012"/>
            <a:ext cx="11222352" cy="58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3D3027"/>
                </a:solidFill>
                <a:latin typeface="Canva Sans"/>
                <a:ea typeface="Canva Sans"/>
                <a:cs typeface="Canva Sans"/>
                <a:sym typeface="Canva Sans"/>
              </a:rPr>
              <a:t>2.中世紀奇幻風格，透過劇情和對戰實現多結局劇情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3112002" y="5745739"/>
            <a:ext cx="12063996" cy="1119999"/>
            <a:chOff x="0" y="0"/>
            <a:chExt cx="4081455" cy="37891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081456" cy="378915"/>
            </a:xfrm>
            <a:custGeom>
              <a:avLst/>
              <a:gdLst/>
              <a:ahLst/>
              <a:cxnLst/>
              <a:rect r="r" b="b" t="t" l="l"/>
              <a:pathLst>
                <a:path h="378915" w="4081456">
                  <a:moveTo>
                    <a:pt x="32729" y="0"/>
                  </a:moveTo>
                  <a:lnTo>
                    <a:pt x="4048727" y="0"/>
                  </a:lnTo>
                  <a:cubicBezTo>
                    <a:pt x="4066803" y="0"/>
                    <a:pt x="4081456" y="14653"/>
                    <a:pt x="4081456" y="32729"/>
                  </a:cubicBezTo>
                  <a:lnTo>
                    <a:pt x="4081456" y="346186"/>
                  </a:lnTo>
                  <a:cubicBezTo>
                    <a:pt x="4081456" y="364262"/>
                    <a:pt x="4066803" y="378915"/>
                    <a:pt x="4048727" y="378915"/>
                  </a:cubicBezTo>
                  <a:lnTo>
                    <a:pt x="32729" y="378915"/>
                  </a:lnTo>
                  <a:cubicBezTo>
                    <a:pt x="14653" y="378915"/>
                    <a:pt x="0" y="364262"/>
                    <a:pt x="0" y="346186"/>
                  </a:cubicBezTo>
                  <a:lnTo>
                    <a:pt x="0" y="32729"/>
                  </a:lnTo>
                  <a:cubicBezTo>
                    <a:pt x="0" y="14653"/>
                    <a:pt x="14653" y="0"/>
                    <a:pt x="3272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9D785C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4081455" cy="4360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3112002" y="5983475"/>
            <a:ext cx="12063996" cy="58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3D3027"/>
                </a:solidFill>
                <a:latin typeface="Canva Sans"/>
                <a:ea typeface="Canva Sans"/>
                <a:cs typeface="Canva Sans"/>
                <a:sym typeface="Canva Sans"/>
              </a:rPr>
              <a:t>3.利用卡牌組合、MP管控、任務系統等方式實現多元玩法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3112002" y="7438202"/>
            <a:ext cx="12063996" cy="1119999"/>
            <a:chOff x="0" y="0"/>
            <a:chExt cx="4081455" cy="37891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081456" cy="378915"/>
            </a:xfrm>
            <a:custGeom>
              <a:avLst/>
              <a:gdLst/>
              <a:ahLst/>
              <a:cxnLst/>
              <a:rect r="r" b="b" t="t" l="l"/>
              <a:pathLst>
                <a:path h="378915" w="4081456">
                  <a:moveTo>
                    <a:pt x="32729" y="0"/>
                  </a:moveTo>
                  <a:lnTo>
                    <a:pt x="4048727" y="0"/>
                  </a:lnTo>
                  <a:cubicBezTo>
                    <a:pt x="4066803" y="0"/>
                    <a:pt x="4081456" y="14653"/>
                    <a:pt x="4081456" y="32729"/>
                  </a:cubicBezTo>
                  <a:lnTo>
                    <a:pt x="4081456" y="346186"/>
                  </a:lnTo>
                  <a:cubicBezTo>
                    <a:pt x="4081456" y="364262"/>
                    <a:pt x="4066803" y="378915"/>
                    <a:pt x="4048727" y="378915"/>
                  </a:cubicBezTo>
                  <a:lnTo>
                    <a:pt x="32729" y="378915"/>
                  </a:lnTo>
                  <a:cubicBezTo>
                    <a:pt x="14653" y="378915"/>
                    <a:pt x="0" y="364262"/>
                    <a:pt x="0" y="346186"/>
                  </a:cubicBezTo>
                  <a:lnTo>
                    <a:pt x="0" y="32729"/>
                  </a:lnTo>
                  <a:cubicBezTo>
                    <a:pt x="0" y="14653"/>
                    <a:pt x="14653" y="0"/>
                    <a:pt x="3272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solidFill>
                <a:srgbClr val="9D785C"/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4081455" cy="4360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3532824" y="7675939"/>
            <a:ext cx="11222352" cy="58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3D3027"/>
                </a:solidFill>
                <a:latin typeface="Canva Sans"/>
                <a:ea typeface="Canva Sans"/>
                <a:cs typeface="Canva Sans"/>
                <a:sym typeface="Canva Sans"/>
              </a:rPr>
              <a:t>4.藉由AI協作，製作必要程式碼、文本、圖案等遊戲內容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6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3917243" y="4609148"/>
            <a:ext cx="9857941" cy="0"/>
          </a:xfrm>
          <a:prstGeom prst="line">
            <a:avLst/>
          </a:prstGeom>
          <a:ln cap="flat" w="38100">
            <a:solidFill>
              <a:srgbClr val="9D785C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3321680" y="3961653"/>
            <a:ext cx="1191144" cy="1315126"/>
            <a:chOff x="0" y="0"/>
            <a:chExt cx="406400" cy="44870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448701"/>
            </a:xfrm>
            <a:custGeom>
              <a:avLst/>
              <a:gdLst/>
              <a:ahLst/>
              <a:cxnLst/>
              <a:rect r="r" b="b" t="t" l="l"/>
              <a:pathLst>
                <a:path h="448701" w="406400">
                  <a:moveTo>
                    <a:pt x="203200" y="0"/>
                  </a:moveTo>
                  <a:lnTo>
                    <a:pt x="203200" y="0"/>
                  </a:lnTo>
                  <a:cubicBezTo>
                    <a:pt x="315424" y="0"/>
                    <a:pt x="406400" y="90976"/>
                    <a:pt x="406400" y="203200"/>
                  </a:cubicBezTo>
                  <a:lnTo>
                    <a:pt x="406400" y="245501"/>
                  </a:lnTo>
                  <a:cubicBezTo>
                    <a:pt x="406400" y="357725"/>
                    <a:pt x="315424" y="448701"/>
                    <a:pt x="203200" y="448701"/>
                  </a:cubicBezTo>
                  <a:lnTo>
                    <a:pt x="203200" y="448701"/>
                  </a:lnTo>
                  <a:cubicBezTo>
                    <a:pt x="149308" y="448701"/>
                    <a:pt x="97623" y="427292"/>
                    <a:pt x="59516" y="389185"/>
                  </a:cubicBezTo>
                  <a:cubicBezTo>
                    <a:pt x="21409" y="351078"/>
                    <a:pt x="0" y="299393"/>
                    <a:pt x="0" y="245501"/>
                  </a:cubicBezTo>
                  <a:lnTo>
                    <a:pt x="0" y="203200"/>
                  </a:ln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CAAC85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406400" cy="5058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548864" y="3961653"/>
            <a:ext cx="1191144" cy="1315126"/>
            <a:chOff x="0" y="0"/>
            <a:chExt cx="406400" cy="44870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06400" cy="448701"/>
            </a:xfrm>
            <a:custGeom>
              <a:avLst/>
              <a:gdLst/>
              <a:ahLst/>
              <a:cxnLst/>
              <a:rect r="r" b="b" t="t" l="l"/>
              <a:pathLst>
                <a:path h="448701" w="406400">
                  <a:moveTo>
                    <a:pt x="203200" y="0"/>
                  </a:moveTo>
                  <a:lnTo>
                    <a:pt x="203200" y="0"/>
                  </a:lnTo>
                  <a:cubicBezTo>
                    <a:pt x="315424" y="0"/>
                    <a:pt x="406400" y="90976"/>
                    <a:pt x="406400" y="203200"/>
                  </a:cubicBezTo>
                  <a:lnTo>
                    <a:pt x="406400" y="245501"/>
                  </a:lnTo>
                  <a:cubicBezTo>
                    <a:pt x="406400" y="357725"/>
                    <a:pt x="315424" y="448701"/>
                    <a:pt x="203200" y="448701"/>
                  </a:cubicBezTo>
                  <a:lnTo>
                    <a:pt x="203200" y="448701"/>
                  </a:lnTo>
                  <a:cubicBezTo>
                    <a:pt x="149308" y="448701"/>
                    <a:pt x="97623" y="427292"/>
                    <a:pt x="59516" y="389185"/>
                  </a:cubicBezTo>
                  <a:cubicBezTo>
                    <a:pt x="21409" y="351078"/>
                    <a:pt x="0" y="299393"/>
                    <a:pt x="0" y="245501"/>
                  </a:cubicBezTo>
                  <a:lnTo>
                    <a:pt x="0" y="203200"/>
                  </a:ln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CAAC85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406400" cy="5058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-6264">
            <a:off x="13775186" y="3951585"/>
            <a:ext cx="1191144" cy="1315126"/>
            <a:chOff x="0" y="0"/>
            <a:chExt cx="406400" cy="44870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06400" cy="448701"/>
            </a:xfrm>
            <a:custGeom>
              <a:avLst/>
              <a:gdLst/>
              <a:ahLst/>
              <a:cxnLst/>
              <a:rect r="r" b="b" t="t" l="l"/>
              <a:pathLst>
                <a:path h="448701" w="406400">
                  <a:moveTo>
                    <a:pt x="203200" y="0"/>
                  </a:moveTo>
                  <a:lnTo>
                    <a:pt x="203200" y="0"/>
                  </a:lnTo>
                  <a:cubicBezTo>
                    <a:pt x="315424" y="0"/>
                    <a:pt x="406400" y="90976"/>
                    <a:pt x="406400" y="203200"/>
                  </a:cubicBezTo>
                  <a:lnTo>
                    <a:pt x="406400" y="245501"/>
                  </a:lnTo>
                  <a:cubicBezTo>
                    <a:pt x="406400" y="357725"/>
                    <a:pt x="315424" y="448701"/>
                    <a:pt x="203200" y="448701"/>
                  </a:cubicBezTo>
                  <a:lnTo>
                    <a:pt x="203200" y="448701"/>
                  </a:lnTo>
                  <a:cubicBezTo>
                    <a:pt x="149308" y="448701"/>
                    <a:pt x="97623" y="427292"/>
                    <a:pt x="59516" y="389185"/>
                  </a:cubicBezTo>
                  <a:cubicBezTo>
                    <a:pt x="21409" y="351078"/>
                    <a:pt x="0" y="299393"/>
                    <a:pt x="0" y="245501"/>
                  </a:cubicBezTo>
                  <a:lnTo>
                    <a:pt x="0" y="203200"/>
                  </a:ln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CAAC85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406400" cy="5058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0" y="951753"/>
            <a:ext cx="18288000" cy="2581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0"/>
              </a:lnSpc>
            </a:pPr>
            <a:r>
              <a:rPr lang="en-US" sz="15000">
                <a:solidFill>
                  <a:srgbClr val="9D785C"/>
                </a:solidFill>
                <a:latin typeface="可畫騰雲手書-繁"/>
                <a:ea typeface="可畫騰雲手書-繁"/>
                <a:cs typeface="可畫騰雲手書-繁"/>
                <a:sym typeface="可畫騰雲手書-繁"/>
              </a:rPr>
              <a:t>敏捷式開發歷程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85531" y="5652907"/>
            <a:ext cx="4889243" cy="1099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9D785C"/>
                </a:solidFill>
                <a:latin typeface="Canva Sans"/>
                <a:ea typeface="Canva Sans"/>
                <a:cs typeface="Canva Sans"/>
                <a:sym typeface="Canva Sans"/>
              </a:rPr>
              <a:t>設計遊戲架構及劇情、建立基礎遊戲環境，標準資料庫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785883" y="5657749"/>
            <a:ext cx="4715045" cy="1099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9D785C"/>
                </a:solidFill>
                <a:latin typeface="Canva Sans"/>
                <a:ea typeface="Canva Sans"/>
                <a:cs typeface="Canva Sans"/>
                <a:sym typeface="Canva Sans"/>
              </a:rPr>
              <a:t>建立必要圖案檔、擴充所有基礎遊玩功能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013226" y="5652907"/>
            <a:ext cx="4920273" cy="1099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9D785C"/>
                </a:solidFill>
                <a:latin typeface="Canva Sans"/>
                <a:ea typeface="Canva Sans"/>
                <a:cs typeface="Canva Sans"/>
                <a:sym typeface="Canva Sans"/>
              </a:rPr>
              <a:t>製作摘要表、代表圖等專案需求檔案、加入美術語文本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434807" y="4296411"/>
            <a:ext cx="964874" cy="596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3D3027"/>
                </a:solidFill>
                <a:latin typeface="Canva Sans"/>
                <a:ea typeface="Canva Sans"/>
                <a:cs typeface="Canva Sans"/>
                <a:sym typeface="Canva Sans"/>
              </a:rPr>
              <a:t>01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660969" y="4277361"/>
            <a:ext cx="964874" cy="596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3D3027"/>
                </a:solidFill>
                <a:latin typeface="Canva Sans"/>
                <a:ea typeface="Canva Sans"/>
                <a:cs typeface="Canva Sans"/>
                <a:sym typeface="Canva Sans"/>
              </a:rPr>
              <a:t>02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888321" y="4296411"/>
            <a:ext cx="964874" cy="596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3D3027"/>
                </a:solidFill>
                <a:latin typeface="Canva Sans"/>
                <a:ea typeface="Canva Sans"/>
                <a:cs typeface="Canva Sans"/>
                <a:sym typeface="Canva Sans"/>
              </a:rPr>
              <a:t>03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-437524">
            <a:off x="-4019549" y="8508289"/>
            <a:ext cx="16230600" cy="3550444"/>
          </a:xfrm>
          <a:custGeom>
            <a:avLst/>
            <a:gdLst/>
            <a:ahLst/>
            <a:cxnLst/>
            <a:rect r="r" b="b" t="t" l="l"/>
            <a:pathLst>
              <a:path h="3550444" w="16230600">
                <a:moveTo>
                  <a:pt x="0" y="0"/>
                </a:moveTo>
                <a:lnTo>
                  <a:pt x="16230600" y="0"/>
                </a:lnTo>
                <a:lnTo>
                  <a:pt x="16230600" y="3550444"/>
                </a:lnTo>
                <a:lnTo>
                  <a:pt x="0" y="3550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385531" y="9005469"/>
            <a:ext cx="20486134" cy="10217459"/>
          </a:xfrm>
          <a:custGeom>
            <a:avLst/>
            <a:gdLst/>
            <a:ahLst/>
            <a:cxnLst/>
            <a:rect r="r" b="b" t="t" l="l"/>
            <a:pathLst>
              <a:path h="10217459" w="20486134">
                <a:moveTo>
                  <a:pt x="0" y="0"/>
                </a:moveTo>
                <a:lnTo>
                  <a:pt x="20486134" y="0"/>
                </a:lnTo>
                <a:lnTo>
                  <a:pt x="20486134" y="10217459"/>
                </a:lnTo>
                <a:lnTo>
                  <a:pt x="0" y="102174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10362475">
            <a:off x="5481378" y="-1701489"/>
            <a:ext cx="16230600" cy="3550444"/>
          </a:xfrm>
          <a:custGeom>
            <a:avLst/>
            <a:gdLst/>
            <a:ahLst/>
            <a:cxnLst/>
            <a:rect r="r" b="b" t="t" l="l"/>
            <a:pathLst>
              <a:path h="3550444" w="16230600">
                <a:moveTo>
                  <a:pt x="0" y="0"/>
                </a:moveTo>
                <a:lnTo>
                  <a:pt x="16230600" y="0"/>
                </a:lnTo>
                <a:lnTo>
                  <a:pt x="16230600" y="3550444"/>
                </a:lnTo>
                <a:lnTo>
                  <a:pt x="0" y="3550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-10800000">
            <a:off x="-4179237" y="-8865685"/>
            <a:ext cx="20486134" cy="10217459"/>
          </a:xfrm>
          <a:custGeom>
            <a:avLst/>
            <a:gdLst/>
            <a:ahLst/>
            <a:cxnLst/>
            <a:rect r="r" b="b" t="t" l="l"/>
            <a:pathLst>
              <a:path h="10217459" w="20486134">
                <a:moveTo>
                  <a:pt x="0" y="0"/>
                </a:moveTo>
                <a:lnTo>
                  <a:pt x="20486134" y="0"/>
                </a:lnTo>
                <a:lnTo>
                  <a:pt x="20486134" y="10217460"/>
                </a:lnTo>
                <a:lnTo>
                  <a:pt x="0" y="102174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23" id="23"/>
          <p:cNvSpPr/>
          <p:nvPr/>
        </p:nvSpPr>
        <p:spPr>
          <a:xfrm>
            <a:off x="3916047" y="7586244"/>
            <a:ext cx="9857941" cy="0"/>
          </a:xfrm>
          <a:prstGeom prst="line">
            <a:avLst/>
          </a:prstGeom>
          <a:ln cap="flat" w="38100">
            <a:solidFill>
              <a:srgbClr val="9D785C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4" id="24"/>
          <p:cNvGrpSpPr/>
          <p:nvPr/>
        </p:nvGrpSpPr>
        <p:grpSpPr>
          <a:xfrm rot="0">
            <a:off x="3320475" y="6928681"/>
            <a:ext cx="1191144" cy="1315126"/>
            <a:chOff x="0" y="0"/>
            <a:chExt cx="406400" cy="448701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406400" cy="448701"/>
            </a:xfrm>
            <a:custGeom>
              <a:avLst/>
              <a:gdLst/>
              <a:ahLst/>
              <a:cxnLst/>
              <a:rect r="r" b="b" t="t" l="l"/>
              <a:pathLst>
                <a:path h="448701" w="406400">
                  <a:moveTo>
                    <a:pt x="203200" y="0"/>
                  </a:moveTo>
                  <a:lnTo>
                    <a:pt x="203200" y="0"/>
                  </a:lnTo>
                  <a:cubicBezTo>
                    <a:pt x="315424" y="0"/>
                    <a:pt x="406400" y="90976"/>
                    <a:pt x="406400" y="203200"/>
                  </a:cubicBezTo>
                  <a:lnTo>
                    <a:pt x="406400" y="245501"/>
                  </a:lnTo>
                  <a:cubicBezTo>
                    <a:pt x="406400" y="357725"/>
                    <a:pt x="315424" y="448701"/>
                    <a:pt x="203200" y="448701"/>
                  </a:cubicBezTo>
                  <a:lnTo>
                    <a:pt x="203200" y="448701"/>
                  </a:lnTo>
                  <a:cubicBezTo>
                    <a:pt x="149308" y="448701"/>
                    <a:pt x="97623" y="427292"/>
                    <a:pt x="59516" y="389185"/>
                  </a:cubicBezTo>
                  <a:cubicBezTo>
                    <a:pt x="21409" y="351078"/>
                    <a:pt x="0" y="299393"/>
                    <a:pt x="0" y="245501"/>
                  </a:cubicBezTo>
                  <a:lnTo>
                    <a:pt x="0" y="203200"/>
                  </a:ln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CAAC85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66675"/>
              <a:ext cx="406400" cy="5153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04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3662051" y="6835030"/>
            <a:ext cx="1191144" cy="1315126"/>
            <a:chOff x="0" y="0"/>
            <a:chExt cx="406400" cy="448701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406400" cy="448701"/>
            </a:xfrm>
            <a:custGeom>
              <a:avLst/>
              <a:gdLst/>
              <a:ahLst/>
              <a:cxnLst/>
              <a:rect r="r" b="b" t="t" l="l"/>
              <a:pathLst>
                <a:path h="448701" w="406400">
                  <a:moveTo>
                    <a:pt x="203200" y="0"/>
                  </a:moveTo>
                  <a:lnTo>
                    <a:pt x="203200" y="0"/>
                  </a:lnTo>
                  <a:cubicBezTo>
                    <a:pt x="315424" y="0"/>
                    <a:pt x="406400" y="90976"/>
                    <a:pt x="406400" y="203200"/>
                  </a:cubicBezTo>
                  <a:lnTo>
                    <a:pt x="406400" y="245501"/>
                  </a:lnTo>
                  <a:cubicBezTo>
                    <a:pt x="406400" y="357725"/>
                    <a:pt x="315424" y="448701"/>
                    <a:pt x="203200" y="448701"/>
                  </a:cubicBezTo>
                  <a:lnTo>
                    <a:pt x="203200" y="448701"/>
                  </a:lnTo>
                  <a:cubicBezTo>
                    <a:pt x="149308" y="448701"/>
                    <a:pt x="97623" y="427292"/>
                    <a:pt x="59516" y="389185"/>
                  </a:cubicBezTo>
                  <a:cubicBezTo>
                    <a:pt x="21409" y="351078"/>
                    <a:pt x="0" y="299393"/>
                    <a:pt x="0" y="245501"/>
                  </a:cubicBezTo>
                  <a:lnTo>
                    <a:pt x="0" y="203200"/>
                  </a:ln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CAAC85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66675"/>
              <a:ext cx="406400" cy="5153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06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8547834" y="6928681"/>
            <a:ext cx="1191144" cy="1315126"/>
            <a:chOff x="0" y="0"/>
            <a:chExt cx="406400" cy="448701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406400" cy="448701"/>
            </a:xfrm>
            <a:custGeom>
              <a:avLst/>
              <a:gdLst/>
              <a:ahLst/>
              <a:cxnLst/>
              <a:rect r="r" b="b" t="t" l="l"/>
              <a:pathLst>
                <a:path h="448701" w="406400">
                  <a:moveTo>
                    <a:pt x="203200" y="0"/>
                  </a:moveTo>
                  <a:lnTo>
                    <a:pt x="203200" y="0"/>
                  </a:lnTo>
                  <a:cubicBezTo>
                    <a:pt x="315424" y="0"/>
                    <a:pt x="406400" y="90976"/>
                    <a:pt x="406400" y="203200"/>
                  </a:cubicBezTo>
                  <a:lnTo>
                    <a:pt x="406400" y="245501"/>
                  </a:lnTo>
                  <a:cubicBezTo>
                    <a:pt x="406400" y="357725"/>
                    <a:pt x="315424" y="448701"/>
                    <a:pt x="203200" y="448701"/>
                  </a:cubicBezTo>
                  <a:lnTo>
                    <a:pt x="203200" y="448701"/>
                  </a:lnTo>
                  <a:cubicBezTo>
                    <a:pt x="149308" y="448701"/>
                    <a:pt x="97623" y="427292"/>
                    <a:pt x="59516" y="389185"/>
                  </a:cubicBezTo>
                  <a:cubicBezTo>
                    <a:pt x="21409" y="351078"/>
                    <a:pt x="0" y="299393"/>
                    <a:pt x="0" y="245501"/>
                  </a:cubicBezTo>
                  <a:lnTo>
                    <a:pt x="0" y="203200"/>
                  </a:ln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CAAC85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66675"/>
              <a:ext cx="406400" cy="5153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900"/>
                </a:lnSpc>
              </a:pPr>
              <a:r>
                <a:rPr lang="en-US" sz="3500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05</a:t>
              </a: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1385531" y="8358107"/>
            <a:ext cx="4889243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9D785C"/>
                </a:solidFill>
                <a:latin typeface="Canva Sans"/>
                <a:ea typeface="Canva Sans"/>
                <a:cs typeface="Canva Sans"/>
                <a:sym typeface="Canva Sans"/>
              </a:rPr>
              <a:t>開發委託、商業系統及敵人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729914" y="8358107"/>
            <a:ext cx="4898684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9D785C"/>
                </a:solidFill>
                <a:latin typeface="Canva Sans"/>
                <a:ea typeface="Canva Sans"/>
                <a:cs typeface="Canva Sans"/>
                <a:sym typeface="Canva Sans"/>
              </a:rPr>
              <a:t>設計卡牌、結局、擴充資料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1902160" y="8358107"/>
            <a:ext cx="4715045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9D785C"/>
                </a:solidFill>
                <a:latin typeface="Canva Sans"/>
                <a:ea typeface="Canva Sans"/>
                <a:cs typeface="Canva Sans"/>
                <a:sym typeface="Canva Sans"/>
              </a:rPr>
              <a:t>生成音樂、專題需求檔案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6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37524">
            <a:off x="-3960060" y="8061021"/>
            <a:ext cx="16230600" cy="3550444"/>
          </a:xfrm>
          <a:custGeom>
            <a:avLst/>
            <a:gdLst/>
            <a:ahLst/>
            <a:cxnLst/>
            <a:rect r="r" b="b" t="t" l="l"/>
            <a:pathLst>
              <a:path h="3550444" w="16230600">
                <a:moveTo>
                  <a:pt x="0" y="0"/>
                </a:moveTo>
                <a:lnTo>
                  <a:pt x="16230600" y="0"/>
                </a:lnTo>
                <a:lnTo>
                  <a:pt x="16230600" y="3550444"/>
                </a:lnTo>
                <a:lnTo>
                  <a:pt x="0" y="3550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45020" y="8558201"/>
            <a:ext cx="20486134" cy="10217459"/>
          </a:xfrm>
          <a:custGeom>
            <a:avLst/>
            <a:gdLst/>
            <a:ahLst/>
            <a:cxnLst/>
            <a:rect r="r" b="b" t="t" l="l"/>
            <a:pathLst>
              <a:path h="10217459" w="20486134">
                <a:moveTo>
                  <a:pt x="0" y="0"/>
                </a:moveTo>
                <a:lnTo>
                  <a:pt x="20486134" y="0"/>
                </a:lnTo>
                <a:lnTo>
                  <a:pt x="20486134" y="10217459"/>
                </a:lnTo>
                <a:lnTo>
                  <a:pt x="0" y="102174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22950" y="2539433"/>
            <a:ext cx="5464580" cy="3046503"/>
          </a:xfrm>
          <a:custGeom>
            <a:avLst/>
            <a:gdLst/>
            <a:ahLst/>
            <a:cxnLst/>
            <a:rect r="r" b="b" t="t" l="l"/>
            <a:pathLst>
              <a:path h="3046503" w="5464580">
                <a:moveTo>
                  <a:pt x="0" y="0"/>
                </a:moveTo>
                <a:lnTo>
                  <a:pt x="5464580" y="0"/>
                </a:lnTo>
                <a:lnTo>
                  <a:pt x="5464580" y="3046504"/>
                </a:lnTo>
                <a:lnTo>
                  <a:pt x="0" y="30465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688087" y="2539433"/>
            <a:ext cx="5428068" cy="3046503"/>
          </a:xfrm>
          <a:custGeom>
            <a:avLst/>
            <a:gdLst/>
            <a:ahLst/>
            <a:cxnLst/>
            <a:rect r="r" b="b" t="t" l="l"/>
            <a:pathLst>
              <a:path h="3046503" w="5428068">
                <a:moveTo>
                  <a:pt x="0" y="0"/>
                </a:moveTo>
                <a:lnTo>
                  <a:pt x="5428069" y="0"/>
                </a:lnTo>
                <a:lnTo>
                  <a:pt x="5428069" y="3046504"/>
                </a:lnTo>
                <a:lnTo>
                  <a:pt x="0" y="30465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435997" y="5708224"/>
            <a:ext cx="5416006" cy="3046503"/>
          </a:xfrm>
          <a:custGeom>
            <a:avLst/>
            <a:gdLst/>
            <a:ahLst/>
            <a:cxnLst/>
            <a:rect r="r" b="b" t="t" l="l"/>
            <a:pathLst>
              <a:path h="3046503" w="5416006">
                <a:moveTo>
                  <a:pt x="0" y="0"/>
                </a:moveTo>
                <a:lnTo>
                  <a:pt x="5416006" y="0"/>
                </a:lnTo>
                <a:lnTo>
                  <a:pt x="5416006" y="3046504"/>
                </a:lnTo>
                <a:lnTo>
                  <a:pt x="0" y="30465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732835" y="-41842"/>
            <a:ext cx="12822329" cy="2581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0"/>
              </a:lnSpc>
            </a:pPr>
            <a:r>
              <a:rPr lang="en-US" sz="15000">
                <a:solidFill>
                  <a:srgbClr val="9D785C"/>
                </a:solidFill>
                <a:latin typeface="可畫騰雲手書-繁"/>
                <a:ea typeface="可畫騰雲手書-繁"/>
                <a:cs typeface="可畫騰雲手書-繁"/>
                <a:sym typeface="可畫騰雲手書-繁"/>
              </a:rPr>
              <a:t>當前結果-吳承浚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14420" y="5603449"/>
            <a:ext cx="547311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9D785C"/>
                </a:solidFill>
                <a:latin typeface="Canva Sans"/>
                <a:ea typeface="Canva Sans"/>
                <a:cs typeface="Canva Sans"/>
                <a:sym typeface="Canva Sans"/>
              </a:rPr>
              <a:t>主畫面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435997" y="4722337"/>
            <a:ext cx="5416006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9D785C"/>
                </a:solidFill>
                <a:latin typeface="Canva Sans"/>
                <a:ea typeface="Canva Sans"/>
                <a:cs typeface="Canva Sans"/>
                <a:sym typeface="Canva Sans"/>
              </a:rPr>
              <a:t>遊戲畫面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688087" y="5603449"/>
            <a:ext cx="5428068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9D785C"/>
                </a:solidFill>
                <a:latin typeface="Canva Sans"/>
                <a:ea typeface="Canva Sans"/>
                <a:cs typeface="Canva Sans"/>
                <a:sym typeface="Canva Sans"/>
              </a:rPr>
              <a:t>劇情發展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6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484542" y="568676"/>
            <a:ext cx="12803458" cy="2581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0"/>
              </a:lnSpc>
            </a:pPr>
            <a:r>
              <a:rPr lang="en-US" sz="15000">
                <a:solidFill>
                  <a:srgbClr val="9D785C"/>
                </a:solidFill>
                <a:latin typeface="可畫騰雲手書-繁"/>
                <a:ea typeface="可畫騰雲手書-繁"/>
                <a:cs typeface="可畫騰雲手書-繁"/>
                <a:sym typeface="可畫騰雲手書-繁"/>
              </a:rPr>
              <a:t>當前結果-蘇政之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437524">
            <a:off x="-3960060" y="8061021"/>
            <a:ext cx="16230600" cy="3550444"/>
          </a:xfrm>
          <a:custGeom>
            <a:avLst/>
            <a:gdLst/>
            <a:ahLst/>
            <a:cxnLst/>
            <a:rect r="r" b="b" t="t" l="l"/>
            <a:pathLst>
              <a:path h="3550444" w="16230600">
                <a:moveTo>
                  <a:pt x="0" y="0"/>
                </a:moveTo>
                <a:lnTo>
                  <a:pt x="16230600" y="0"/>
                </a:lnTo>
                <a:lnTo>
                  <a:pt x="16230600" y="3550444"/>
                </a:lnTo>
                <a:lnTo>
                  <a:pt x="0" y="3550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45020" y="8558201"/>
            <a:ext cx="20486134" cy="10217459"/>
          </a:xfrm>
          <a:custGeom>
            <a:avLst/>
            <a:gdLst/>
            <a:ahLst/>
            <a:cxnLst/>
            <a:rect r="r" b="b" t="t" l="l"/>
            <a:pathLst>
              <a:path h="10217459" w="20486134">
                <a:moveTo>
                  <a:pt x="0" y="0"/>
                </a:moveTo>
                <a:lnTo>
                  <a:pt x="20486134" y="0"/>
                </a:lnTo>
                <a:lnTo>
                  <a:pt x="20486134" y="10217459"/>
                </a:lnTo>
                <a:lnTo>
                  <a:pt x="0" y="102174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0800000">
            <a:off x="-2729638" y="-4274430"/>
            <a:ext cx="12594247" cy="6281381"/>
          </a:xfrm>
          <a:custGeom>
            <a:avLst/>
            <a:gdLst/>
            <a:ahLst/>
            <a:cxnLst/>
            <a:rect r="r" b="b" t="t" l="l"/>
            <a:pathLst>
              <a:path h="6281381" w="12594247">
                <a:moveTo>
                  <a:pt x="0" y="0"/>
                </a:moveTo>
                <a:lnTo>
                  <a:pt x="12594247" y="0"/>
                </a:lnTo>
                <a:lnTo>
                  <a:pt x="12594247" y="6281381"/>
                </a:lnTo>
                <a:lnTo>
                  <a:pt x="0" y="62813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437524">
            <a:off x="2842131" y="-1775222"/>
            <a:ext cx="16230600" cy="3550444"/>
          </a:xfrm>
          <a:custGeom>
            <a:avLst/>
            <a:gdLst/>
            <a:ahLst/>
            <a:cxnLst/>
            <a:rect r="r" b="b" t="t" l="l"/>
            <a:pathLst>
              <a:path h="3550444" w="16230600">
                <a:moveTo>
                  <a:pt x="0" y="0"/>
                </a:moveTo>
                <a:lnTo>
                  <a:pt x="16230600" y="0"/>
                </a:lnTo>
                <a:lnTo>
                  <a:pt x="16230600" y="3550444"/>
                </a:lnTo>
                <a:lnTo>
                  <a:pt x="0" y="3550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226337" y="3149951"/>
            <a:ext cx="2372870" cy="5408250"/>
          </a:xfrm>
          <a:custGeom>
            <a:avLst/>
            <a:gdLst/>
            <a:ahLst/>
            <a:cxnLst/>
            <a:rect r="r" b="b" t="t" l="l"/>
            <a:pathLst>
              <a:path h="5408250" w="2372870">
                <a:moveTo>
                  <a:pt x="0" y="0"/>
                </a:moveTo>
                <a:lnTo>
                  <a:pt x="2372869" y="0"/>
                </a:lnTo>
                <a:lnTo>
                  <a:pt x="2372869" y="5408250"/>
                </a:lnTo>
                <a:lnTo>
                  <a:pt x="0" y="54082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289463" y="3149951"/>
            <a:ext cx="2372870" cy="5408250"/>
          </a:xfrm>
          <a:custGeom>
            <a:avLst/>
            <a:gdLst/>
            <a:ahLst/>
            <a:cxnLst/>
            <a:rect r="r" b="b" t="t" l="l"/>
            <a:pathLst>
              <a:path h="5408250" w="2372870">
                <a:moveTo>
                  <a:pt x="0" y="0"/>
                </a:moveTo>
                <a:lnTo>
                  <a:pt x="2372870" y="0"/>
                </a:lnTo>
                <a:lnTo>
                  <a:pt x="2372870" y="5408250"/>
                </a:lnTo>
                <a:lnTo>
                  <a:pt x="0" y="540825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5599206" y="3149951"/>
            <a:ext cx="2372870" cy="5408250"/>
          </a:xfrm>
          <a:custGeom>
            <a:avLst/>
            <a:gdLst/>
            <a:ahLst/>
            <a:cxnLst/>
            <a:rect r="r" b="b" t="t" l="l"/>
            <a:pathLst>
              <a:path h="5408250" w="2372870">
                <a:moveTo>
                  <a:pt x="0" y="0"/>
                </a:moveTo>
                <a:lnTo>
                  <a:pt x="2372870" y="0"/>
                </a:lnTo>
                <a:lnTo>
                  <a:pt x="2372870" y="5408250"/>
                </a:lnTo>
                <a:lnTo>
                  <a:pt x="0" y="54082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342033" y="3149951"/>
            <a:ext cx="3204388" cy="5408250"/>
          </a:xfrm>
          <a:custGeom>
            <a:avLst/>
            <a:gdLst/>
            <a:ahLst/>
            <a:cxnLst/>
            <a:rect r="r" b="b" t="t" l="l"/>
            <a:pathLst>
              <a:path h="5408250" w="3204388">
                <a:moveTo>
                  <a:pt x="0" y="0"/>
                </a:moveTo>
                <a:lnTo>
                  <a:pt x="3204388" y="0"/>
                </a:lnTo>
                <a:lnTo>
                  <a:pt x="3204388" y="5408250"/>
                </a:lnTo>
                <a:lnTo>
                  <a:pt x="0" y="540825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616271" y="5369888"/>
            <a:ext cx="254000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9D785C"/>
                </a:solidFill>
                <a:latin typeface="Canva Sans"/>
                <a:ea typeface="Canva Sans"/>
                <a:cs typeface="Canva Sans"/>
                <a:sym typeface="Canva Sans"/>
              </a:rPr>
              <a:t>素材生成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223933" y="1902176"/>
            <a:ext cx="254000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9D785C"/>
                </a:solidFill>
                <a:latin typeface="Canva Sans"/>
                <a:ea typeface="Canva Sans"/>
                <a:cs typeface="Canva Sans"/>
                <a:sym typeface="Canva Sans"/>
              </a:rPr>
              <a:t>戰鬥介面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732183" y="5369888"/>
            <a:ext cx="254000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9D785C"/>
                </a:solidFill>
                <a:latin typeface="Canva Sans"/>
                <a:ea typeface="Canva Sans"/>
                <a:cs typeface="Canva Sans"/>
                <a:sym typeface="Canva Sans"/>
              </a:rPr>
              <a:t>文本設計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6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670789" y="476035"/>
            <a:ext cx="3617211" cy="4218322"/>
          </a:xfrm>
          <a:custGeom>
            <a:avLst/>
            <a:gdLst/>
            <a:ahLst/>
            <a:cxnLst/>
            <a:rect r="r" b="b" t="t" l="l"/>
            <a:pathLst>
              <a:path h="4218322" w="3617211">
                <a:moveTo>
                  <a:pt x="0" y="0"/>
                </a:moveTo>
                <a:lnTo>
                  <a:pt x="3617211" y="0"/>
                </a:lnTo>
                <a:lnTo>
                  <a:pt x="3617211" y="4218322"/>
                </a:lnTo>
                <a:lnTo>
                  <a:pt x="0" y="42183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938221" y="4583501"/>
            <a:ext cx="14541174" cy="1119999"/>
            <a:chOff x="0" y="0"/>
            <a:chExt cx="4919527" cy="37891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19527" cy="378915"/>
            </a:xfrm>
            <a:custGeom>
              <a:avLst/>
              <a:gdLst/>
              <a:ahLst/>
              <a:cxnLst/>
              <a:rect r="r" b="b" t="t" l="l"/>
              <a:pathLst>
                <a:path h="378915" w="4919527">
                  <a:moveTo>
                    <a:pt x="27153" y="0"/>
                  </a:moveTo>
                  <a:lnTo>
                    <a:pt x="4892374" y="0"/>
                  </a:lnTo>
                  <a:cubicBezTo>
                    <a:pt x="4899575" y="0"/>
                    <a:pt x="4906482" y="2861"/>
                    <a:pt x="4911574" y="7953"/>
                  </a:cubicBezTo>
                  <a:cubicBezTo>
                    <a:pt x="4916666" y="13045"/>
                    <a:pt x="4919527" y="19952"/>
                    <a:pt x="4919527" y="27153"/>
                  </a:cubicBezTo>
                  <a:lnTo>
                    <a:pt x="4919527" y="351762"/>
                  </a:lnTo>
                  <a:cubicBezTo>
                    <a:pt x="4919527" y="366758"/>
                    <a:pt x="4907370" y="378915"/>
                    <a:pt x="4892374" y="378915"/>
                  </a:cubicBezTo>
                  <a:lnTo>
                    <a:pt x="27153" y="378915"/>
                  </a:lnTo>
                  <a:cubicBezTo>
                    <a:pt x="19952" y="378915"/>
                    <a:pt x="13045" y="376054"/>
                    <a:pt x="7953" y="370962"/>
                  </a:cubicBezTo>
                  <a:cubicBezTo>
                    <a:pt x="2861" y="365870"/>
                    <a:pt x="0" y="358963"/>
                    <a:pt x="0" y="351762"/>
                  </a:cubicBezTo>
                  <a:lnTo>
                    <a:pt x="0" y="27153"/>
                  </a:lnTo>
                  <a:cubicBezTo>
                    <a:pt x="0" y="19952"/>
                    <a:pt x="2861" y="13045"/>
                    <a:pt x="7953" y="7953"/>
                  </a:cubicBezTo>
                  <a:cubicBezTo>
                    <a:pt x="13045" y="2861"/>
                    <a:pt x="19952" y="0"/>
                    <a:pt x="27153" y="0"/>
                  </a:cubicBezTo>
                  <a:close/>
                </a:path>
              </a:pathLst>
            </a:custGeom>
            <a:solidFill>
              <a:srgbClr val="CAAC85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4919527" cy="4360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437524">
            <a:off x="-3960060" y="8061021"/>
            <a:ext cx="16230600" cy="3550444"/>
          </a:xfrm>
          <a:custGeom>
            <a:avLst/>
            <a:gdLst/>
            <a:ahLst/>
            <a:cxnLst/>
            <a:rect r="r" b="b" t="t" l="l"/>
            <a:pathLst>
              <a:path h="3550444" w="16230600">
                <a:moveTo>
                  <a:pt x="0" y="0"/>
                </a:moveTo>
                <a:lnTo>
                  <a:pt x="16230600" y="0"/>
                </a:lnTo>
                <a:lnTo>
                  <a:pt x="16230600" y="3550444"/>
                </a:lnTo>
                <a:lnTo>
                  <a:pt x="0" y="35504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51452" y="7629259"/>
            <a:ext cx="20486134" cy="10217459"/>
          </a:xfrm>
          <a:custGeom>
            <a:avLst/>
            <a:gdLst/>
            <a:ahLst/>
            <a:cxnLst/>
            <a:rect r="r" b="b" t="t" l="l"/>
            <a:pathLst>
              <a:path h="10217459" w="20486134">
                <a:moveTo>
                  <a:pt x="0" y="0"/>
                </a:moveTo>
                <a:lnTo>
                  <a:pt x="20486134" y="0"/>
                </a:lnTo>
                <a:lnTo>
                  <a:pt x="20486134" y="10217459"/>
                </a:lnTo>
                <a:lnTo>
                  <a:pt x="0" y="102174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711593" y="3921"/>
            <a:ext cx="6864814" cy="2581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0"/>
              </a:lnSpc>
            </a:pPr>
            <a:r>
              <a:rPr lang="en-US" sz="15000">
                <a:solidFill>
                  <a:srgbClr val="9D785C"/>
                </a:solidFill>
                <a:latin typeface="可畫騰雲手書-繁"/>
                <a:ea typeface="可畫騰雲手書-繁"/>
                <a:cs typeface="可畫騰雲手書-繁"/>
                <a:sym typeface="可畫騰雲手書-繁"/>
              </a:rPr>
              <a:t>未來展望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873413" y="2814664"/>
            <a:ext cx="14541174" cy="1119999"/>
            <a:chOff x="0" y="0"/>
            <a:chExt cx="4919527" cy="37891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919527" cy="378915"/>
            </a:xfrm>
            <a:custGeom>
              <a:avLst/>
              <a:gdLst/>
              <a:ahLst/>
              <a:cxnLst/>
              <a:rect r="r" b="b" t="t" l="l"/>
              <a:pathLst>
                <a:path h="378915" w="4919527">
                  <a:moveTo>
                    <a:pt x="27153" y="0"/>
                  </a:moveTo>
                  <a:lnTo>
                    <a:pt x="4892374" y="0"/>
                  </a:lnTo>
                  <a:cubicBezTo>
                    <a:pt x="4899575" y="0"/>
                    <a:pt x="4906482" y="2861"/>
                    <a:pt x="4911574" y="7953"/>
                  </a:cubicBezTo>
                  <a:cubicBezTo>
                    <a:pt x="4916666" y="13045"/>
                    <a:pt x="4919527" y="19952"/>
                    <a:pt x="4919527" y="27153"/>
                  </a:cubicBezTo>
                  <a:lnTo>
                    <a:pt x="4919527" y="351762"/>
                  </a:lnTo>
                  <a:cubicBezTo>
                    <a:pt x="4919527" y="366758"/>
                    <a:pt x="4907370" y="378915"/>
                    <a:pt x="4892374" y="378915"/>
                  </a:cubicBezTo>
                  <a:lnTo>
                    <a:pt x="27153" y="378915"/>
                  </a:lnTo>
                  <a:cubicBezTo>
                    <a:pt x="19952" y="378915"/>
                    <a:pt x="13045" y="376054"/>
                    <a:pt x="7953" y="370962"/>
                  </a:cubicBezTo>
                  <a:cubicBezTo>
                    <a:pt x="2861" y="365870"/>
                    <a:pt x="0" y="358963"/>
                    <a:pt x="0" y="351762"/>
                  </a:cubicBezTo>
                  <a:lnTo>
                    <a:pt x="0" y="27153"/>
                  </a:lnTo>
                  <a:cubicBezTo>
                    <a:pt x="0" y="19952"/>
                    <a:pt x="2861" y="13045"/>
                    <a:pt x="7953" y="7953"/>
                  </a:cubicBezTo>
                  <a:cubicBezTo>
                    <a:pt x="13045" y="2861"/>
                    <a:pt x="19952" y="0"/>
                    <a:pt x="27153" y="0"/>
                  </a:cubicBezTo>
                  <a:close/>
                </a:path>
              </a:pathLst>
            </a:custGeom>
            <a:solidFill>
              <a:srgbClr val="CAAC85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4919527" cy="4360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938221" y="3052401"/>
            <a:ext cx="14476366" cy="58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3D3027"/>
                </a:solidFill>
                <a:latin typeface="Canva Sans"/>
                <a:ea typeface="Canva Sans"/>
                <a:cs typeface="Canva Sans"/>
                <a:sym typeface="Canva Sans"/>
              </a:rPr>
              <a:t>優化卡片圖示，使卡片資訊更清晰正確及優化程式碼節省記憶體空間使用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369492" y="4865807"/>
            <a:ext cx="13678631" cy="58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3D3027"/>
                </a:solidFill>
                <a:latin typeface="Canva Sans"/>
                <a:ea typeface="Canva Sans"/>
                <a:cs typeface="Canva Sans"/>
                <a:sym typeface="Canva Sans"/>
              </a:rPr>
              <a:t>更多樣化卡牌、對手等，並擴充DLC(更多音樂、美術風格、劇情等)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873413" y="6351199"/>
            <a:ext cx="14541174" cy="1119999"/>
            <a:chOff x="0" y="0"/>
            <a:chExt cx="4919527" cy="37891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919527" cy="378915"/>
            </a:xfrm>
            <a:custGeom>
              <a:avLst/>
              <a:gdLst/>
              <a:ahLst/>
              <a:cxnLst/>
              <a:rect r="r" b="b" t="t" l="l"/>
              <a:pathLst>
                <a:path h="378915" w="4919527">
                  <a:moveTo>
                    <a:pt x="27153" y="0"/>
                  </a:moveTo>
                  <a:lnTo>
                    <a:pt x="4892374" y="0"/>
                  </a:lnTo>
                  <a:cubicBezTo>
                    <a:pt x="4899575" y="0"/>
                    <a:pt x="4906482" y="2861"/>
                    <a:pt x="4911574" y="7953"/>
                  </a:cubicBezTo>
                  <a:cubicBezTo>
                    <a:pt x="4916666" y="13045"/>
                    <a:pt x="4919527" y="19952"/>
                    <a:pt x="4919527" y="27153"/>
                  </a:cubicBezTo>
                  <a:lnTo>
                    <a:pt x="4919527" y="351762"/>
                  </a:lnTo>
                  <a:cubicBezTo>
                    <a:pt x="4919527" y="366758"/>
                    <a:pt x="4907370" y="378915"/>
                    <a:pt x="4892374" y="378915"/>
                  </a:cubicBezTo>
                  <a:lnTo>
                    <a:pt x="27153" y="378915"/>
                  </a:lnTo>
                  <a:cubicBezTo>
                    <a:pt x="19952" y="378915"/>
                    <a:pt x="13045" y="376054"/>
                    <a:pt x="7953" y="370962"/>
                  </a:cubicBezTo>
                  <a:cubicBezTo>
                    <a:pt x="2861" y="365870"/>
                    <a:pt x="0" y="358963"/>
                    <a:pt x="0" y="351762"/>
                  </a:cubicBezTo>
                  <a:lnTo>
                    <a:pt x="0" y="27153"/>
                  </a:lnTo>
                  <a:cubicBezTo>
                    <a:pt x="0" y="19952"/>
                    <a:pt x="2861" y="13045"/>
                    <a:pt x="7953" y="7953"/>
                  </a:cubicBezTo>
                  <a:cubicBezTo>
                    <a:pt x="13045" y="2861"/>
                    <a:pt x="19952" y="0"/>
                    <a:pt x="27153" y="0"/>
                  </a:cubicBezTo>
                  <a:close/>
                </a:path>
              </a:pathLst>
            </a:custGeom>
            <a:solidFill>
              <a:srgbClr val="CAAC85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4919527" cy="4360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938221" y="6588936"/>
            <a:ext cx="14476366" cy="58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3D3027"/>
                </a:solidFill>
                <a:latin typeface="Canva Sans"/>
                <a:ea typeface="Canva Sans"/>
                <a:cs typeface="Canva Sans"/>
                <a:sym typeface="Canva Sans"/>
              </a:rPr>
              <a:t>增加遊戲支援系統(Linux、Android等)及遊戲平台(Xbox、Play Store等)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6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020357" y="3435750"/>
            <a:ext cx="10247285" cy="2660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00"/>
              </a:lnSpc>
            </a:pPr>
            <a:r>
              <a:rPr lang="en-US" sz="20000">
                <a:solidFill>
                  <a:srgbClr val="9D785C"/>
                </a:solidFill>
                <a:latin typeface="可畫騰雲手書-繁"/>
                <a:ea typeface="可畫騰雲手書-繁"/>
                <a:cs typeface="可畫騰雲手書-繁"/>
                <a:sym typeface="可畫騰雲手書-繁"/>
              </a:rPr>
              <a:t>謝謝聆聽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437524">
            <a:off x="-3960060" y="8061021"/>
            <a:ext cx="16230600" cy="3550444"/>
          </a:xfrm>
          <a:custGeom>
            <a:avLst/>
            <a:gdLst/>
            <a:ahLst/>
            <a:cxnLst/>
            <a:rect r="r" b="b" t="t" l="l"/>
            <a:pathLst>
              <a:path h="3550444" w="16230600">
                <a:moveTo>
                  <a:pt x="0" y="0"/>
                </a:moveTo>
                <a:lnTo>
                  <a:pt x="16230600" y="0"/>
                </a:lnTo>
                <a:lnTo>
                  <a:pt x="16230600" y="3550444"/>
                </a:lnTo>
                <a:lnTo>
                  <a:pt x="0" y="3550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51452" y="7629259"/>
            <a:ext cx="20486134" cy="10217459"/>
          </a:xfrm>
          <a:custGeom>
            <a:avLst/>
            <a:gdLst/>
            <a:ahLst/>
            <a:cxnLst/>
            <a:rect r="r" b="b" t="t" l="l"/>
            <a:pathLst>
              <a:path h="10217459" w="20486134">
                <a:moveTo>
                  <a:pt x="0" y="0"/>
                </a:moveTo>
                <a:lnTo>
                  <a:pt x="20486134" y="0"/>
                </a:lnTo>
                <a:lnTo>
                  <a:pt x="20486134" y="10217459"/>
                </a:lnTo>
                <a:lnTo>
                  <a:pt x="0" y="102174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0362475">
            <a:off x="5481378" y="-1701489"/>
            <a:ext cx="16230600" cy="3550444"/>
          </a:xfrm>
          <a:custGeom>
            <a:avLst/>
            <a:gdLst/>
            <a:ahLst/>
            <a:cxnLst/>
            <a:rect r="r" b="b" t="t" l="l"/>
            <a:pathLst>
              <a:path h="3550444" w="16230600">
                <a:moveTo>
                  <a:pt x="0" y="0"/>
                </a:moveTo>
                <a:lnTo>
                  <a:pt x="16230600" y="0"/>
                </a:lnTo>
                <a:lnTo>
                  <a:pt x="16230600" y="3550444"/>
                </a:lnTo>
                <a:lnTo>
                  <a:pt x="0" y="3550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0800000">
            <a:off x="-4179237" y="-8865685"/>
            <a:ext cx="20486134" cy="10217459"/>
          </a:xfrm>
          <a:custGeom>
            <a:avLst/>
            <a:gdLst/>
            <a:ahLst/>
            <a:cxnLst/>
            <a:rect r="r" b="b" t="t" l="l"/>
            <a:pathLst>
              <a:path h="10217459" w="20486134">
                <a:moveTo>
                  <a:pt x="0" y="0"/>
                </a:moveTo>
                <a:lnTo>
                  <a:pt x="20486134" y="0"/>
                </a:lnTo>
                <a:lnTo>
                  <a:pt x="20486134" y="10217460"/>
                </a:lnTo>
                <a:lnTo>
                  <a:pt x="0" y="102174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6E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55554" y="4003675"/>
            <a:ext cx="9376892" cy="2660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000"/>
              </a:lnSpc>
            </a:pPr>
            <a:r>
              <a:rPr lang="en-US" sz="20000">
                <a:solidFill>
                  <a:srgbClr val="9D785C"/>
                </a:solidFill>
                <a:latin typeface="可畫騰雲手書-繁"/>
                <a:ea typeface="可畫騰雲手書-繁"/>
                <a:cs typeface="可畫騰雲手書-繁"/>
                <a:sym typeface="可畫騰雲手書-繁"/>
              </a:rPr>
              <a:t>問答時間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437524">
            <a:off x="-4019549" y="8508289"/>
            <a:ext cx="16230600" cy="3550444"/>
          </a:xfrm>
          <a:custGeom>
            <a:avLst/>
            <a:gdLst/>
            <a:ahLst/>
            <a:cxnLst/>
            <a:rect r="r" b="b" t="t" l="l"/>
            <a:pathLst>
              <a:path h="3550444" w="16230600">
                <a:moveTo>
                  <a:pt x="0" y="0"/>
                </a:moveTo>
                <a:lnTo>
                  <a:pt x="16230600" y="0"/>
                </a:lnTo>
                <a:lnTo>
                  <a:pt x="16230600" y="3550444"/>
                </a:lnTo>
                <a:lnTo>
                  <a:pt x="0" y="3550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85531" y="9005469"/>
            <a:ext cx="20486134" cy="10217459"/>
          </a:xfrm>
          <a:custGeom>
            <a:avLst/>
            <a:gdLst/>
            <a:ahLst/>
            <a:cxnLst/>
            <a:rect r="r" b="b" t="t" l="l"/>
            <a:pathLst>
              <a:path h="10217459" w="20486134">
                <a:moveTo>
                  <a:pt x="0" y="0"/>
                </a:moveTo>
                <a:lnTo>
                  <a:pt x="20486134" y="0"/>
                </a:lnTo>
                <a:lnTo>
                  <a:pt x="20486134" y="10217459"/>
                </a:lnTo>
                <a:lnTo>
                  <a:pt x="0" y="102174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10362475">
            <a:off x="5481378" y="-1701489"/>
            <a:ext cx="16230600" cy="3550444"/>
          </a:xfrm>
          <a:custGeom>
            <a:avLst/>
            <a:gdLst/>
            <a:ahLst/>
            <a:cxnLst/>
            <a:rect r="r" b="b" t="t" l="l"/>
            <a:pathLst>
              <a:path h="3550444" w="16230600">
                <a:moveTo>
                  <a:pt x="0" y="0"/>
                </a:moveTo>
                <a:lnTo>
                  <a:pt x="16230600" y="0"/>
                </a:lnTo>
                <a:lnTo>
                  <a:pt x="16230600" y="3550444"/>
                </a:lnTo>
                <a:lnTo>
                  <a:pt x="0" y="3550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0800000">
            <a:off x="-4179237" y="-8865685"/>
            <a:ext cx="20486134" cy="10217459"/>
          </a:xfrm>
          <a:custGeom>
            <a:avLst/>
            <a:gdLst/>
            <a:ahLst/>
            <a:cxnLst/>
            <a:rect r="r" b="b" t="t" l="l"/>
            <a:pathLst>
              <a:path h="10217459" w="20486134">
                <a:moveTo>
                  <a:pt x="0" y="0"/>
                </a:moveTo>
                <a:lnTo>
                  <a:pt x="20486134" y="0"/>
                </a:lnTo>
                <a:lnTo>
                  <a:pt x="20486134" y="10217460"/>
                </a:lnTo>
                <a:lnTo>
                  <a:pt x="0" y="1021746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643892" y="7239000"/>
            <a:ext cx="2858242" cy="4834236"/>
          </a:xfrm>
          <a:custGeom>
            <a:avLst/>
            <a:gdLst/>
            <a:ahLst/>
            <a:cxnLst/>
            <a:rect r="r" b="b" t="t" l="l"/>
            <a:pathLst>
              <a:path h="4834236" w="2858242">
                <a:moveTo>
                  <a:pt x="0" y="0"/>
                </a:moveTo>
                <a:lnTo>
                  <a:pt x="2858242" y="0"/>
                </a:lnTo>
                <a:lnTo>
                  <a:pt x="2858242" y="4834236"/>
                </a:lnTo>
                <a:lnTo>
                  <a:pt x="0" y="48342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DAG4TK34RMM</dc:identifier>
  <dcterms:modified xsi:type="dcterms:W3CDTF">2011-08-01T06:04:30Z</dcterms:modified>
  <cp:revision>1</cp:revision>
  <dc:title>RPG卡牌對戰</dc:title>
</cp:coreProperties>
</file>

<file path=docProps/thumbnail.jpeg>
</file>